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59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4107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>
            <a:spLocks noGrp="1"/>
          </p:cNvSpPr>
          <p:nvPr>
            <p:ph type="title"/>
          </p:nvPr>
        </p:nvSpPr>
        <p:spPr>
          <a:xfrm>
            <a:off x="892967" y="1151929"/>
            <a:ext cx="7358068" cy="232172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92967" y="3545085"/>
            <a:ext cx="7358068" cy="79474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92967" y="4473773"/>
            <a:ext cx="7358068" cy="32147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  <a:lvl2pPr marL="666748" indent="-222248" algn="ctr">
              <a:spcBef>
                <a:spcPts val="0"/>
              </a:spcBef>
              <a:defRPr sz="1600" i="1"/>
            </a:lvl2pPr>
            <a:lvl3pPr marL="1111249" indent="-222249" algn="ctr">
              <a:spcBef>
                <a:spcPts val="0"/>
              </a:spcBef>
              <a:defRPr sz="1600" i="1"/>
            </a:lvl3pPr>
            <a:lvl4pPr marL="1555749" indent="-222249" algn="ctr">
              <a:spcBef>
                <a:spcPts val="0"/>
              </a:spcBef>
              <a:defRPr sz="1600" i="1"/>
            </a:lvl4pPr>
            <a:lvl5pPr marL="2000249" indent="-222249" algn="ctr">
              <a:spcBef>
                <a:spcPts val="0"/>
              </a:spcBef>
              <a:defRPr sz="1600" i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4" name="„Wpisz tu cytat.”"/>
          <p:cNvSpPr txBox="1">
            <a:spLocks noGrp="1"/>
          </p:cNvSpPr>
          <p:nvPr>
            <p:ph type="body" sz="quarter" idx="13"/>
          </p:nvPr>
        </p:nvSpPr>
        <p:spPr>
          <a:xfrm>
            <a:off x="892967" y="2998784"/>
            <a:ext cx="7358065" cy="43180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azek"/>
          <p:cNvSpPr>
            <a:spLocks noGrp="1"/>
          </p:cNvSpPr>
          <p:nvPr>
            <p:ph type="pic" idx="13"/>
          </p:nvPr>
        </p:nvSpPr>
        <p:spPr>
          <a:xfrm>
            <a:off x="-667867" y="0"/>
            <a:ext cx="10479734" cy="69919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idx="13"/>
          </p:nvPr>
        </p:nvSpPr>
        <p:spPr>
          <a:xfrm>
            <a:off x="1140529" y="203273"/>
            <a:ext cx="6858005" cy="457438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892967" y="4723803"/>
            <a:ext cx="7358068" cy="100013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92967" y="5732857"/>
            <a:ext cx="7358068" cy="79474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 tytułowy"/>
          <p:cNvSpPr txBox="1">
            <a:spLocks noGrp="1"/>
          </p:cNvSpPr>
          <p:nvPr>
            <p:ph type="title"/>
          </p:nvPr>
        </p:nvSpPr>
        <p:spPr>
          <a:xfrm>
            <a:off x="892967" y="2268140"/>
            <a:ext cx="7358068" cy="232172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3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azek"/>
          <p:cNvSpPr>
            <a:spLocks noGrp="1"/>
          </p:cNvSpPr>
          <p:nvPr>
            <p:ph type="pic" idx="13"/>
          </p:nvPr>
        </p:nvSpPr>
        <p:spPr>
          <a:xfrm>
            <a:off x="1591716" y="431600"/>
            <a:ext cx="8719841" cy="58132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kst tytułowy"/>
          <p:cNvSpPr txBox="1">
            <a:spLocks noGrp="1"/>
          </p:cNvSpPr>
          <p:nvPr>
            <p:ph type="title"/>
          </p:nvPr>
        </p:nvSpPr>
        <p:spPr>
          <a:xfrm>
            <a:off x="669725" y="446483"/>
            <a:ext cx="3750472" cy="2803925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Tekst tytułowy</a:t>
            </a:r>
          </a:p>
        </p:txBody>
      </p:sp>
      <p:sp>
        <p:nvSpPr>
          <p:cNvPr id="4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69725" y="3321841"/>
            <a:ext cx="3750472" cy="289322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azek"/>
          <p:cNvSpPr>
            <a:spLocks noGrp="1"/>
          </p:cNvSpPr>
          <p:nvPr>
            <p:ph type="pic" idx="13"/>
          </p:nvPr>
        </p:nvSpPr>
        <p:spPr>
          <a:xfrm>
            <a:off x="2873125" y="1818676"/>
            <a:ext cx="6630297" cy="4420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69725" y="1821656"/>
            <a:ext cx="3750472" cy="4420197"/>
          </a:xfrm>
          <a:prstGeom prst="rect">
            <a:avLst/>
          </a:prstGeom>
        </p:spPr>
        <p:txBody>
          <a:bodyPr/>
          <a:lstStyle>
            <a:lvl1pPr marL="220434" indent="-220434">
              <a:spcBef>
                <a:spcPts val="2200"/>
              </a:spcBef>
              <a:defRPr sz="1800"/>
            </a:lvl1pPr>
            <a:lvl2pPr marL="563333" indent="-220434">
              <a:spcBef>
                <a:spcPts val="2200"/>
              </a:spcBef>
              <a:defRPr sz="1800"/>
            </a:lvl2pPr>
            <a:lvl3pPr marL="906234" indent="-220434">
              <a:spcBef>
                <a:spcPts val="2200"/>
              </a:spcBef>
              <a:defRPr sz="1800"/>
            </a:lvl3pPr>
            <a:lvl4pPr marL="1249134" indent="-220434">
              <a:spcBef>
                <a:spcPts val="2200"/>
              </a:spcBef>
              <a:defRPr sz="1800"/>
            </a:lvl4pPr>
            <a:lvl5pPr marL="1592034" indent="-220434">
              <a:spcBef>
                <a:spcPts val="2200"/>
              </a:spcBef>
              <a:defRPr sz="18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4449879" y="6536531"/>
            <a:ext cx="239479" cy="22383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69725" y="892967"/>
            <a:ext cx="7804550" cy="5072066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azek"/>
          <p:cNvSpPr>
            <a:spLocks noGrp="1"/>
          </p:cNvSpPr>
          <p:nvPr>
            <p:ph type="pic" sz="quarter" idx="13"/>
          </p:nvPr>
        </p:nvSpPr>
        <p:spPr>
          <a:xfrm>
            <a:off x="4697014" y="3536155"/>
            <a:ext cx="4257248" cy="28396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azek"/>
          <p:cNvSpPr>
            <a:spLocks noGrp="1"/>
          </p:cNvSpPr>
          <p:nvPr>
            <p:ph type="pic" sz="quarter" idx="14"/>
          </p:nvPr>
        </p:nvSpPr>
        <p:spPr>
          <a:xfrm>
            <a:off x="4572000" y="625077"/>
            <a:ext cx="4125518" cy="275034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azek"/>
          <p:cNvSpPr>
            <a:spLocks noGrp="1"/>
          </p:cNvSpPr>
          <p:nvPr>
            <p:ph type="pic" idx="15"/>
          </p:nvPr>
        </p:nvSpPr>
        <p:spPr>
          <a:xfrm>
            <a:off x="-1669852" y="625077"/>
            <a:ext cx="8425161" cy="56167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669725" y="178592"/>
            <a:ext cx="7804550" cy="151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6" tIns="35716" rIns="35716" bIns="35716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69725" y="1821656"/>
            <a:ext cx="7804550" cy="4420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6" tIns="35716" rIns="35716" bIns="35716" anchor="ctr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4449879" y="6536531"/>
            <a:ext cx="239479" cy="232480"/>
          </a:xfrm>
          <a:prstGeom prst="rect">
            <a:avLst/>
          </a:prstGeom>
          <a:ln w="12700">
            <a:miter lim="400000"/>
          </a:ln>
        </p:spPr>
        <p:txBody>
          <a:bodyPr wrap="none" lIns="35716" tIns="35716" rIns="35716" bIns="35716">
            <a:spAutoFit/>
          </a:bodyPr>
          <a:lstStyle>
            <a:lvl1pPr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05592" marR="0" indent="-305592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50093" marR="0" indent="-305593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194592" marR="0" indent="-305592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639092" marR="0" indent="-305592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083592" marR="0" indent="-305592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528092" marR="0" indent="-305592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972592" marR="0" indent="-305592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417091" marR="0" indent="-305592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3861591" marR="0" indent="-305591" algn="l" defTabSz="410763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acazdalna@ahop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mailto:pracazdalna@ahp.p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orem ipsum dolor sit amet, consectetur adipiscing elit. Suspendisse at erat magna."/>
          <p:cNvSpPr txBox="1"/>
          <p:nvPr/>
        </p:nvSpPr>
        <p:spPr>
          <a:xfrm>
            <a:off x="465387" y="3189396"/>
            <a:ext cx="4371570" cy="3006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FFFFFF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C84AB13-E2BB-2480-AD6B-A13EC9505B35}"/>
              </a:ext>
            </a:extLst>
          </p:cNvPr>
          <p:cNvSpPr txBox="1"/>
          <p:nvPr/>
        </p:nvSpPr>
        <p:spPr>
          <a:xfrm>
            <a:off x="673509" y="3013501"/>
            <a:ext cx="4832556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Praca zdalna</a:t>
            </a:r>
          </a:p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nowe uregulowania w Kodeksie Pracy od 07.04.2023 r.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PREZENTACJI"/>
          <p:cNvSpPr txBox="1"/>
          <p:nvPr/>
        </p:nvSpPr>
        <p:spPr>
          <a:xfrm>
            <a:off x="386911" y="1786269"/>
            <a:ext cx="7241510" cy="417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1A2B4C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6151B-CFC5-599B-0BD7-13E3BB42EB65}"/>
              </a:ext>
            </a:extLst>
          </p:cNvPr>
          <p:cNvSpPr txBox="1"/>
          <p:nvPr/>
        </p:nvSpPr>
        <p:spPr>
          <a:xfrm>
            <a:off x="386911" y="1140542"/>
            <a:ext cx="8176986" cy="3600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Praca zdalna i praca hybrydowa – definicje</a:t>
            </a:r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r>
              <a:rPr lang="pl-PL" b="1" u="sng" dirty="0">
                <a:ea typeface="Calibri" panose="020F0502020204030204" pitchFamily="34" charset="0"/>
                <a:cs typeface="Calibri" panose="020F0502020204030204" pitchFamily="34" charset="0"/>
              </a:rPr>
              <a:t>Praca zdalna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to praca, która jest wykonywana w pełnym wymiarze czasu pracy              w miejscu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wskazanym przez pracownika i każdorazowo uzgodnionym z pracodawcą,     w tym pod adresem zamieszkania pracownika, z wykorzystaniem środków bezpośredniego porozumiewania się na odległość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 (mail, telefon).</a:t>
            </a:r>
          </a:p>
          <a:p>
            <a:pPr marL="0" indent="0" algn="just">
              <a:buNone/>
            </a:pP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0" indent="0" algn="just">
              <a:buNone/>
            </a:pPr>
            <a:r>
              <a:rPr lang="pl-PL" b="1" u="sng" dirty="0">
                <a:ea typeface="Calibri" panose="020F0502020204030204" pitchFamily="34" charset="0"/>
                <a:cs typeface="Calibri" panose="020F0502020204030204" pitchFamily="34" charset="0"/>
              </a:rPr>
              <a:t>Praca hybrydowa</a:t>
            </a:r>
            <a:r>
              <a:rPr lang="pl-PL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Calibri" panose="020F0502020204030204" pitchFamily="34" charset="0"/>
              </a:rPr>
              <a:t>jest wykonywana tylko w części wymiaru czasu pracownika               w miejscu </a:t>
            </a:r>
            <a:r>
              <a:rPr lang="pl-PL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wskazanym przez pracownika i każdorazowo uzgodnionym z pracodawcą,      a w części wymiaru czasu pracy w miejscu wskazanym przez pracodawcę np. 2 dni       w miejscu zamieszania pracownika, 3 dni w miejscu wskazanym przez Pracodawcę.</a:t>
            </a:r>
            <a:endParaRPr lang="pl-PL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2B58442-7A4E-0757-3D40-9A2E655B7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432" y="4714473"/>
            <a:ext cx="2603112" cy="20059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PREZENTACJI"/>
          <p:cNvSpPr txBox="1"/>
          <p:nvPr/>
        </p:nvSpPr>
        <p:spPr>
          <a:xfrm>
            <a:off x="386911" y="1786269"/>
            <a:ext cx="7241510" cy="417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1A2B4C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6151B-CFC5-599B-0BD7-13E3BB42EB65}"/>
              </a:ext>
            </a:extLst>
          </p:cNvPr>
          <p:cNvSpPr txBox="1"/>
          <p:nvPr/>
        </p:nvSpPr>
        <p:spPr>
          <a:xfrm>
            <a:off x="386911" y="829646"/>
            <a:ext cx="8176986" cy="4585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Grupy pracowników objęte pracą zdalną </a:t>
            </a: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Praca zdalna może być wykonywana, jeśli pozwala na to rodzaj pracy oraz obowiązująca u Pracodawcy organizacja pracy.</a:t>
            </a:r>
          </a:p>
          <a:p>
            <a:pPr marL="0" indent="0" algn="just">
              <a:buNone/>
            </a:pPr>
            <a:endParaRPr lang="pl-PL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Pracą zdalną w grupie American </a:t>
            </a:r>
            <a:r>
              <a:rPr lang="pl-PL" dirty="0" err="1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of Poland S.A. są objęte następujące grupy pracowników:</a:t>
            </a:r>
          </a:p>
          <a:p>
            <a:pPr marL="514350" indent="-514350" algn="just">
              <a:buAutoNum type="arabicPeriod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BOS Katowice,</a:t>
            </a:r>
          </a:p>
          <a:p>
            <a:pPr marL="514350" indent="-514350" algn="just">
              <a:buAutoNum type="arabicPeriod"/>
            </a:pP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BOS Ustroń.</a:t>
            </a:r>
          </a:p>
          <a:p>
            <a:pPr algn="just"/>
            <a:endParaRPr lang="pl-PL" dirty="0">
              <a:solidFill>
                <a:srgbClr val="2420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Pracownik to osoba świadcząca pracę na podstawie umowy o pracę oraz innych stosunków prawnych niż stosunek pracy.</a:t>
            </a:r>
          </a:p>
          <a:p>
            <a:pPr marL="0" indent="0" algn="just">
              <a:buNone/>
            </a:pPr>
            <a:endParaRPr lang="pl-PL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b="1" i="1" u="sng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Praca zdalna nie jest możliwa bez użytkowania laptopa służbowego i numeru telefonu służbowego.</a:t>
            </a:r>
          </a:p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endParaRPr lang="pl-PL" b="1" u="sng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CF0F7EF-948F-E56D-DB47-C0498D05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783" y="4971067"/>
            <a:ext cx="4326568" cy="14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716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PREZENTACJI"/>
          <p:cNvSpPr txBox="1"/>
          <p:nvPr/>
        </p:nvSpPr>
        <p:spPr>
          <a:xfrm>
            <a:off x="386911" y="1786269"/>
            <a:ext cx="7241510" cy="417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1A2B4C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6151B-CFC5-599B-0BD7-13E3BB42EB65}"/>
              </a:ext>
            </a:extLst>
          </p:cNvPr>
          <p:cNvSpPr txBox="1"/>
          <p:nvPr/>
        </p:nvSpPr>
        <p:spPr>
          <a:xfrm>
            <a:off x="386911" y="1140542"/>
            <a:ext cx="8176986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Co zrobić, aby móc pracować zdalnie  </a:t>
            </a:r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r>
              <a:rPr lang="pl-PL" dirty="0"/>
              <a:t>Praca zdalna może odbywać się na:</a:t>
            </a:r>
          </a:p>
          <a:p>
            <a:pPr algn="just"/>
            <a:r>
              <a:rPr lang="pl-PL" dirty="0"/>
              <a:t>1.wniosek pracownika zaakceptowany przez bezpośredniego przełożonego                   (w wymiarze wskazanym przez pracownika np. 2 dni w tygodniu lub okazjonalnie do 24 dni w roku kalendarzowym),</a:t>
            </a:r>
          </a:p>
          <a:p>
            <a:pPr algn="just"/>
            <a:r>
              <a:rPr lang="pl-PL" dirty="0"/>
              <a:t>2.polecenie pracodawcy:</a:t>
            </a:r>
          </a:p>
          <a:p>
            <a:pPr marL="285750" lvl="7" indent="-285750" algn="just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 okresie obowiązywania stanu nadzwyczajnego, stanu zagrożenia epidemicznego albo stanu epidemii oraz w okresie 3 miesięcy po ich odwołaniu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lub</a:t>
            </a:r>
          </a:p>
          <a:p>
            <a:pPr marL="285750" lvl="7" indent="-285750" algn="just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 okresie, w którym zapewnienie przez Pracodawcę bezpieczny i higienicznych warunków pracy w dotychczasowym miejscu pracy pracownika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nie jest czasowo możliwe z powodu działania siły wyższej.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7" indent="-285750" algn="just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endParaRPr lang="pl-PL" b="1" u="sng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71861C-D4A0-E82D-13FD-CD561D79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4546304"/>
            <a:ext cx="2851380" cy="199088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E3B4B67-1E19-3C3B-621F-61EF753A1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292059"/>
            <a:ext cx="3150594" cy="23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48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PREZENTACJI"/>
          <p:cNvSpPr txBox="1"/>
          <p:nvPr/>
        </p:nvSpPr>
        <p:spPr>
          <a:xfrm>
            <a:off x="386911" y="1786269"/>
            <a:ext cx="7241510" cy="417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1A2B4C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6151B-CFC5-599B-0BD7-13E3BB42EB65}"/>
              </a:ext>
            </a:extLst>
          </p:cNvPr>
          <p:cNvSpPr txBox="1"/>
          <p:nvPr/>
        </p:nvSpPr>
        <p:spPr>
          <a:xfrm>
            <a:off x="386911" y="1140542"/>
            <a:ext cx="8176986" cy="66787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Przed rozpoczęciem pracy zdalnej pracownik zobowiązany jest do:  </a:t>
            </a:r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r>
              <a:rPr lang="pl-PL" dirty="0"/>
              <a:t>1. zapoznania się z Regulaminem/Porozumieniem w sprawie zasad wykonywania pracy zdalnej,</a:t>
            </a:r>
          </a:p>
          <a:p>
            <a:pPr marL="0" indent="0" algn="just">
              <a:buNone/>
            </a:pPr>
            <a:r>
              <a:rPr lang="pl-PL" dirty="0"/>
              <a:t>2.  zapoznania się z Procedurą ochrony danych osobowych w pracy zdalnej,</a:t>
            </a:r>
          </a:p>
          <a:p>
            <a:pPr marL="0" indent="0" algn="just">
              <a:buNone/>
            </a:pPr>
            <a:r>
              <a:rPr lang="pl-PL" dirty="0"/>
              <a:t>3. zapoznania się z instrukcją określającą zasady bezpieczeństwa i higieny pracy podczas wykonywania pracy zdalnej,</a:t>
            </a:r>
          </a:p>
          <a:p>
            <a:pPr marL="0" indent="0" algn="just">
              <a:buNone/>
            </a:pPr>
            <a:r>
              <a:rPr lang="pl-PL" dirty="0"/>
              <a:t>4. złożenia oświadczenia, że posiada warunki lokalowe i techniczne do wykonywania pracy zdalnej w miejscu pracy uzgodnionym z pracodawcą,</a:t>
            </a:r>
          </a:p>
          <a:p>
            <a:pPr marL="0" indent="0" algn="just">
              <a:buNone/>
            </a:pPr>
            <a:r>
              <a:rPr lang="pl-PL" dirty="0"/>
              <a:t>5. złożenia oświadczenia, że na stanowisku pracy zdalnej są zapewnione bezpieczne        i higieniczne warunki pracy,</a:t>
            </a:r>
          </a:p>
          <a:p>
            <a:pPr marL="0" indent="0" algn="just">
              <a:buNone/>
            </a:pPr>
            <a:r>
              <a:rPr lang="pl-PL" b="1" i="1" u="sng" dirty="0"/>
              <a:t>6. każdorazowego (najpóźniej w dniu rozpoczęcia pracy zdalnej) wysłania maila na adres </a:t>
            </a:r>
            <a:r>
              <a:rPr lang="pl-PL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pracazdalna@ahop.pl</a:t>
            </a:r>
            <a:r>
              <a:rPr lang="pl-PL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i="1" u="sng" dirty="0"/>
              <a:t>oraz do wiadomości bezpośredniego przełożonego z informacją, że we wskazanym w mailu dniu będzie wykonywał pracę w sposób zdalny. Brak takiej informacji mailowej wiąże się z brakiem uprawnienia do ryczałtu za pracę zdalną.</a:t>
            </a:r>
          </a:p>
          <a:p>
            <a:pPr marL="0" indent="0" algn="just">
              <a:buNone/>
            </a:pPr>
            <a:r>
              <a:rPr lang="pl-PL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Wyjątek! Dyrektorzy, dla których bezpośrednim przełożonym jest Członek Zarządu wysyłają maila tylko na adres </a:t>
            </a:r>
            <a:r>
              <a:rPr lang="pl-PL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pracazdalna@ahp.pl</a:t>
            </a:r>
            <a:r>
              <a:rPr lang="pl-PL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nie dołączając w wiadomości swojego przełożonego.</a:t>
            </a:r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endParaRPr lang="pl-PL" b="1" u="sng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FFFD02-918E-B419-03BE-CF14C8268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826" y="106542"/>
            <a:ext cx="2092860" cy="13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00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PREZENTACJI"/>
          <p:cNvSpPr txBox="1"/>
          <p:nvPr/>
        </p:nvSpPr>
        <p:spPr>
          <a:xfrm>
            <a:off x="386911" y="1786269"/>
            <a:ext cx="7241510" cy="417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1A2B4C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6151B-CFC5-599B-0BD7-13E3BB42EB65}"/>
              </a:ext>
            </a:extLst>
          </p:cNvPr>
          <p:cNvSpPr txBox="1"/>
          <p:nvPr/>
        </p:nvSpPr>
        <p:spPr>
          <a:xfrm>
            <a:off x="386911" y="1140542"/>
            <a:ext cx="8176986" cy="66787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Obowiązki Pracodawcy i Pracownika wykonującego pracę zdalną: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 obowiązków Pracodawcy należy właściwe organizowanie procesu pracy,</a:t>
            </a:r>
            <a:r>
              <a:rPr lang="pl-PL" b="0" i="0" dirty="0">
                <a:solidFill>
                  <a:srgbClr val="24202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 uwzględnieniem realizacji bieżących zadań oraz obowiązujących norm czasu pracy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Pracownik jest zobowiązany do: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bieżącego wypełniania zleconych mu zadań,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pozostawania w stałej gotowości do świadczenia pracy, w szczególności dostępności telefonicznej   i mailowej,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pozostawania w stałym kontakcie z przełożonymi, współpracownikami, klientami,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potwierdzania obecności w pracy w sposób uzgodniony z bezpośrednim przełożonym np. e-mail,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dbania o powierzony sprzęt i wykorzystywania go wyłącznie do celów służbowych,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stosowania obowiązujących u pracodawcy procedur ochrony danych osobowych oraz informacji poufnych,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zorganizowania swojego stanowiska pracy w sposób zapewniający warunki bezpieczeństwa i higieny pracy,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stawienia się w miejscu wykonywania pracy określonym w umowie lub wskazanej       w umowie placówce na każde wezwanie pracodawcy w ustalonych godzinach wykonywania swojej pracy.</a:t>
            </a:r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endParaRPr lang="pl-PL" b="1" u="sng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3078BAF-6E75-B75A-617E-F1A7D375B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22" y="157316"/>
            <a:ext cx="5395275" cy="12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585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PREZENTACJI"/>
          <p:cNvSpPr txBox="1"/>
          <p:nvPr/>
        </p:nvSpPr>
        <p:spPr>
          <a:xfrm>
            <a:off x="386911" y="1786269"/>
            <a:ext cx="7241510" cy="417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1A2B4C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6151B-CFC5-599B-0BD7-13E3BB42EB65}"/>
              </a:ext>
            </a:extLst>
          </p:cNvPr>
          <p:cNvSpPr txBox="1"/>
          <p:nvPr/>
        </p:nvSpPr>
        <p:spPr>
          <a:xfrm>
            <a:off x="483507" y="1492099"/>
            <a:ext cx="8176986" cy="6370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Narzędzia i koszty pracy zdalnej</a:t>
            </a:r>
          </a:p>
          <a:p>
            <a:pPr marL="0" indent="0" algn="just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algn="just"/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 celu wykonywania pracy Pracownik będzie wykorzystywał sprzęt przekazany przez Pracodawcę, tj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laptop służbowy oraz numer telefonu służbowego.</a:t>
            </a:r>
            <a:endParaRPr lang="pl-PL" sz="1600" dirty="0">
              <a:solidFill>
                <a:srgbClr val="2420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1600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Pracodawca zapewni Pracownikowi niezbędne wsparcie techniczne w trakcie</a:t>
            </a:r>
            <a:r>
              <a:rPr lang="pl-PL" sz="16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pracy. Pracownik zobowiązany jest zgłaszać wszelkie potrzeby w tym zakresie.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Pracownik może korzystać ze zdalnej pomocy serwisantów u Pracodawcy oraz</a:t>
            </a:r>
            <a:r>
              <a:rPr lang="pl-PL" sz="160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informatyków  w ramach pomocy technicznej, aktualizacji oprogramowania itp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Pracownik jest odpowiedzialny za przestrzeganie zasad serwisowania i konserwacji powierzonego mu sprzętu i systemów informatycznych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600" b="0" i="0" dirty="0">
              <a:solidFill>
                <a:srgbClr val="242021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Pracodawca zobowiązany jest pokryć Pracownikowi koszty związane z wykonywaniem pracy zdalnej, tj. koszty energii elektrycznej oraz usług telekomunikacyjnych niezbędnych do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wykonywania pracy zdalnej, koszty urządzeń biurowych niezapewnionych przez Pracodawcę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Z tego</a:t>
            </a:r>
            <a:r>
              <a:rPr lang="pl-PL" sz="160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sz="1600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tytułu Pracownikowi będzie przyznawany </a:t>
            </a:r>
            <a:r>
              <a:rPr lang="pl-PL" sz="1600" b="1" i="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ryczałt za każdy dzień za wykonywania pracy zdalnej w wysokości 3,00 zł brutto (dla umów o pracę wysokość brutto ryczałtu = wysokości netto ryczałtu).</a:t>
            </a:r>
            <a:endParaRPr lang="pl-PL" b="1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pl-PL" b="1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endParaRPr lang="pl-PL" b="1" u="sng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0928F67-C502-9AB3-F14F-45E283B0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16" y="132100"/>
            <a:ext cx="2966931" cy="18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KST PREZENTACJI"/>
          <p:cNvSpPr txBox="1"/>
          <p:nvPr/>
        </p:nvSpPr>
        <p:spPr>
          <a:xfrm>
            <a:off x="386911" y="1786269"/>
            <a:ext cx="7241510" cy="4176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6" tIns="35716" rIns="35716" bIns="35716">
            <a:normAutofit/>
          </a:bodyPr>
          <a:lstStyle>
            <a:lvl1pPr algn="l" defTabSz="457200">
              <a:lnSpc>
                <a:spcPct val="120000"/>
              </a:lnSpc>
              <a:defRPr sz="2400">
                <a:solidFill>
                  <a:srgbClr val="1A2B4C"/>
                </a:solidFill>
                <a:latin typeface="Humnst777EU Bold"/>
                <a:ea typeface="Humnst777EU Bold"/>
                <a:cs typeface="Humnst777EU Bold"/>
                <a:sym typeface="Humnst777EU Bold"/>
              </a:defRPr>
            </a:lvl1pPr>
          </a:lstStyle>
          <a:p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A96151B-CFC5-599B-0BD7-13E3BB42EB65}"/>
              </a:ext>
            </a:extLst>
          </p:cNvPr>
          <p:cNvSpPr txBox="1"/>
          <p:nvPr/>
        </p:nvSpPr>
        <p:spPr>
          <a:xfrm>
            <a:off x="386911" y="1140542"/>
            <a:ext cx="8176986" cy="7109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Kontrola pracy zdalnej</a:t>
            </a:r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Pracodawca może w każdym czasie przeprowadzić kontrolę pracy zdalnej u Pracownika w ustalonym miejscu jej świadczenia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Kontrola może dotyczyć następujących kwestii: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wykonywania pracy zdalnej,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ezpieczeństwa i higieny pracy,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4202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przestrzegania wymogów w zakresie bezpieczeństwa i ochrony informacji, w tym procedury ochrony danych osobowych.</a:t>
            </a:r>
          </a:p>
          <a:p>
            <a:pPr algn="just"/>
            <a:endParaRPr lang="pl-PL" dirty="0">
              <a:solidFill>
                <a:srgbClr val="2420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Kontrola odbywa się w obecności pracownika w miarę możliwości w uzgodnionym z nim dniu. Informację o kontroli pracodawca przekazuje pracownikowi co najmniej na 3 dni przed jej datą. Wykonywanie czynności kontrolnych nie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może naruszać prywatności Pracownika wykonującego pracę zdalną i innych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osób ani utrudniać korzystania               z pomieszczeń domowych w sposób zgodny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 ich przeznaczeniem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Jeżeli Pracodawca w trakcie kontroli pracy zdalnej stwierdzi uchybienia w przestrzeganiu przepisów i zasad w zakresie bezpieczeństwa i higieny pracy, w tym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procedury ochrony danych osobowych, zobowiązuje Pracownika do usunięcia</a:t>
            </a:r>
            <a:r>
              <a:rPr lang="pl-PL" dirty="0">
                <a:solidFill>
                  <a:srgbClr val="24202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pl-PL" b="0" i="0" dirty="0">
                <a:solidFill>
                  <a:srgbClr val="2420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stwierdzonych uchybień we wskazanym przez siebie terminie albo cofa zgodę na wykonywanie pracy zdalnej przez pracownika. W przypadku cofnięcia zgody na wykonywanie pracy zdalnej pracownik rozpoczyna pracę w dotychczasowym miejscu pracy w terminie określonym przez pracodawcę.</a:t>
            </a:r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b="0" i="0" dirty="0">
              <a:solidFill>
                <a:srgbClr val="24202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sz="1600" b="1" u="sng" dirty="0"/>
          </a:p>
          <a:p>
            <a:pPr marL="0" indent="0" algn="just">
              <a:buNone/>
            </a:pPr>
            <a:endParaRPr lang="pl-PL" b="1" u="sng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AF2774-9199-8F3E-A07A-F9296C14B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666" y="150397"/>
            <a:ext cx="4488566" cy="14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42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ZIĘKUJĘ ZA UWAGĘ!…"/>
          <p:cNvSpPr txBox="1">
            <a:spLocks noGrp="1"/>
          </p:cNvSpPr>
          <p:nvPr>
            <p:ph type="subTitle" sz="quarter" idx="1"/>
          </p:nvPr>
        </p:nvSpPr>
        <p:spPr>
          <a:xfrm>
            <a:off x="1042220" y="2646203"/>
            <a:ext cx="2329730" cy="931412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20000"/>
              </a:lnSpc>
              <a:defRPr sz="1600">
                <a:solidFill>
                  <a:srgbClr val="1A2B4C"/>
                </a:solidFill>
                <a:latin typeface="Humnst777EU Normal"/>
                <a:ea typeface="Humnst777EU Normal"/>
                <a:cs typeface="Humnst777EU Normal"/>
                <a:sym typeface="Humnst777EU Normal"/>
              </a:defRPr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B9546C-5EFA-0EE4-341A-2E2943851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3" y="5640126"/>
            <a:ext cx="3086367" cy="121787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3832781-7237-D86A-21E1-6985FF7BE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22" y="2071191"/>
            <a:ext cx="4393310" cy="25376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5716" tIns="35716" rIns="35716" bIns="35716" numCol="1" spcCol="38100" rtlCol="0" anchor="ctr">
        <a:spAutoFit/>
      </a:bodyPr>
      <a:lstStyle>
        <a:defPPr marL="0" marR="0" indent="0" algn="ctr" defTabSz="4107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5716" tIns="35716" rIns="35716" bIns="35716" numCol="1" spcCol="38100" rtlCol="0" anchor="ctr">
        <a:spAutoFit/>
      </a:bodyPr>
      <a:lstStyle>
        <a:defPPr marL="0" marR="0" indent="0" algn="ctr" defTabSz="4107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5716" tIns="35716" rIns="35716" bIns="35716" numCol="1" spcCol="38100" rtlCol="0" anchor="ctr">
        <a:spAutoFit/>
      </a:bodyPr>
      <a:lstStyle>
        <a:defPPr marL="0" marR="0" indent="0" algn="ctr" defTabSz="4107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5716" tIns="35716" rIns="35716" bIns="35716" numCol="1" spcCol="38100" rtlCol="0" anchor="ctr">
        <a:spAutoFit/>
      </a:bodyPr>
      <a:lstStyle>
        <a:defPPr marL="0" marR="0" indent="0" algn="ctr" defTabSz="41076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d757ad-9d0a-4526-90a3-0f4631bbaeb9">
      <Terms xmlns="http://schemas.microsoft.com/office/infopath/2007/PartnerControls"/>
    </lcf76f155ced4ddcb4097134ff3c332f>
    <TaxCatchAll xmlns="93a110a6-f169-403e-9677-e95ee980b8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FBCA854337429531AB0E486B0A8A" ma:contentTypeVersion="11" ma:contentTypeDescription="Create a new document." ma:contentTypeScope="" ma:versionID="02847488d1f2c16ae63f49609a52b1b1">
  <xsd:schema xmlns:xsd="http://www.w3.org/2001/XMLSchema" xmlns:xs="http://www.w3.org/2001/XMLSchema" xmlns:p="http://schemas.microsoft.com/office/2006/metadata/properties" xmlns:ns2="2fd757ad-9d0a-4526-90a3-0f4631bbaeb9" xmlns:ns3="93a110a6-f169-403e-9677-e95ee980b892" targetNamespace="http://schemas.microsoft.com/office/2006/metadata/properties" ma:root="true" ma:fieldsID="2c43071bd3705af87a92d926ecbf4fe7" ns2:_="" ns3:_="">
    <xsd:import namespace="2fd757ad-9d0a-4526-90a3-0f4631bbaeb9"/>
    <xsd:import namespace="93a110a6-f169-403e-9677-e95ee980b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757ad-9d0a-4526-90a3-0f4631bba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0ebe49c-ebf9-41b9-a39c-73f3aa03d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110a6-f169-403e-9677-e95ee980b89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0da93c3-b97c-408b-a7a4-f8e9ab0f1918}" ma:internalName="TaxCatchAll" ma:showField="CatchAllData" ma:web="93a110a6-f169-403e-9677-e95ee980b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A8982C-7DB5-4710-814D-3AA1E8A90F74}">
  <ds:schemaRefs>
    <ds:schemaRef ds:uri="http://schemas.microsoft.com/office/2006/metadata/properties"/>
    <ds:schemaRef ds:uri="http://schemas.microsoft.com/office/infopath/2007/PartnerControls"/>
    <ds:schemaRef ds:uri="2fd757ad-9d0a-4526-90a3-0f4631bbaeb9"/>
    <ds:schemaRef ds:uri="93a110a6-f169-403e-9677-e95ee980b892"/>
  </ds:schemaRefs>
</ds:datastoreItem>
</file>

<file path=customXml/itemProps2.xml><?xml version="1.0" encoding="utf-8"?>
<ds:datastoreItem xmlns:ds="http://schemas.openxmlformats.org/officeDocument/2006/customXml" ds:itemID="{DA7AB1B1-0029-417D-84F9-B51CF0866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757ad-9d0a-4526-90a3-0f4631bbaeb9"/>
    <ds:schemaRef ds:uri="93a110a6-f169-403e-9677-e95ee980b8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DF328C-C324-42BB-A7C1-063AF110FD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935</Words>
  <Application>Microsoft Office PowerPoint</Application>
  <PresentationFormat>Pokaz na ekranie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Lidia Kowalska – Getler</dc:creator>
  <cp:lastModifiedBy>Izabela Zielińska</cp:lastModifiedBy>
  <cp:revision>27</cp:revision>
  <dcterms:modified xsi:type="dcterms:W3CDTF">2023-04-04T12:37:05Z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0x01010023C1FBCA854337429531AB0E486B0A8A</vt:lpwstr>
  </property>
</Properties>
</file>